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79" r:id="rId6"/>
    <p:sldId id="263" r:id="rId7"/>
    <p:sldId id="257" r:id="rId8"/>
    <p:sldId id="258" r:id="rId9"/>
    <p:sldId id="260" r:id="rId10"/>
    <p:sldId id="261" r:id="rId11"/>
    <p:sldId id="278" r:id="rId12"/>
    <p:sldId id="262" r:id="rId13"/>
    <p:sldId id="264" r:id="rId14"/>
    <p:sldId id="267" r:id="rId15"/>
    <p:sldId id="266" r:id="rId16"/>
    <p:sldId id="265" r:id="rId17"/>
    <p:sldId id="268" r:id="rId18"/>
    <p:sldId id="273" r:id="rId19"/>
    <p:sldId id="274" r:id="rId20"/>
    <p:sldId id="275" r:id="rId21"/>
    <p:sldId id="269" r:id="rId22"/>
    <p:sldId id="276" r:id="rId23"/>
    <p:sldId id="277" r:id="rId24"/>
    <p:sldId id="270" r:id="rId25"/>
    <p:sldId id="271"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429" autoAdjust="0"/>
  </p:normalViewPr>
  <p:slideViewPr>
    <p:cSldViewPr snapToGrid="0" showGuides="1">
      <p:cViewPr varScale="1">
        <p:scale>
          <a:sx n="77" d="100"/>
          <a:sy n="77" d="100"/>
        </p:scale>
        <p:origin x="77" y="235"/>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11/10/2023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23</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p>
          <a:p>
            <a:pPr marL="0" indent="0">
              <a:buFont typeface="Arial" panose="020B0604020202020204" pitchFamily="34" charset="0"/>
              <a:buNone/>
            </a:pPr>
            <a:r>
              <a:rPr lang="en-US" dirty="0"/>
              <a:t>Also, the W3C created the following technical specification, which many people overuse and break the rules of regularly:</a:t>
            </a:r>
          </a:p>
          <a:p>
            <a:pPr marL="171450" indent="-171450">
              <a:buFont typeface="Arial" panose="020B0604020202020204" pitchFamily="34" charset="0"/>
              <a:buChar char="•"/>
            </a:pPr>
            <a:r>
              <a:rPr lang="en-US" dirty="0"/>
              <a:t>Accessible Rich Internet Applications (ARIA)</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r>
              <a:rPr lang="en-US" sz="1600" b="0" dirty="0"/>
              <a:t>VGAR – Visa Global Accessibility Requirements</a:t>
            </a:r>
          </a:p>
          <a:p>
            <a:pPr marL="742950" lvl="1" indent="-285750"/>
            <a:r>
              <a:rPr lang="en-US" sz="1600" b="0" dirty="0"/>
              <a:t>Section 508 ICT Testing Baseline for Web</a:t>
            </a:r>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673568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11/10/2023</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TechBash 2023</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11/10/2023</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TechBash 2023</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11/10/2023</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TechBash 2023</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11/10/2023</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w3.org/WAI/policies/" TargetMode="External"/><Relationship Id="rId7"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visa.com/pages/accessibilit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hyperlink" Target="https://ictbaseline.access-board.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a:t>
            </a:r>
            <a:r>
              <a:rPr lang="en-US" sz="2800" dirty="0" err="1"/>
              <a:t>TechBash</a:t>
            </a:r>
            <a:r>
              <a:rPr lang="en-US" sz="2800" dirty="0"/>
              <a:t> 2023</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2" name="Date Placeholder 1">
            <a:extLst>
              <a:ext uri="{FF2B5EF4-FFF2-40B4-BE49-F238E27FC236}">
                <a16:creationId xmlns:a16="http://schemas.microsoft.com/office/drawing/2014/main" id="{F5564650-8417-FCA4-7DAA-9ED5F4078BF2}"/>
              </a:ext>
            </a:extLst>
          </p:cNvPr>
          <p:cNvSpPr>
            <a:spLocks noGrp="1"/>
          </p:cNvSpPr>
          <p:nvPr>
            <p:ph type="dt" sz="half" idx="10"/>
          </p:nvPr>
        </p:nvSpPr>
        <p:spPr>
          <a:xfrm>
            <a:off x="394446" y="6356350"/>
            <a:ext cx="3639671" cy="365125"/>
          </a:xfrm>
        </p:spPr>
        <p:txBody>
          <a:bodyPr/>
          <a:lstStyle/>
          <a:p>
            <a:r>
              <a:rPr lang="en-US" b="1" dirty="0">
                <a:solidFill>
                  <a:schemeClr val="bg1"/>
                </a:solidFill>
              </a:rPr>
              <a:t>11/10/2023</a:t>
            </a:r>
          </a:p>
        </p:txBody>
      </p:sp>
      <p:sp>
        <p:nvSpPr>
          <p:cNvPr id="3" name="Footer Placeholder 2">
            <a:extLst>
              <a:ext uri="{FF2B5EF4-FFF2-40B4-BE49-F238E27FC236}">
                <a16:creationId xmlns:a16="http://schemas.microsoft.com/office/drawing/2014/main" id="{B26B0D77-503E-F071-F898-69BD25FE219E}"/>
              </a:ext>
            </a:extLst>
          </p:cNvPr>
          <p:cNvSpPr>
            <a:spLocks noGrp="1"/>
          </p:cNvSpPr>
          <p:nvPr>
            <p:ph type="ftr" sz="quarter" idx="11"/>
          </p:nvPr>
        </p:nvSpPr>
        <p:spPr>
          <a:xfrm>
            <a:off x="3372970" y="6356350"/>
            <a:ext cx="5459507"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996AC0-21F1-B985-DAAE-5D76E1AA4A10}"/>
              </a:ext>
            </a:extLst>
          </p:cNvPr>
          <p:cNvSpPr>
            <a:spLocks noGrp="1"/>
          </p:cNvSpPr>
          <p:nvPr>
            <p:ph type="dt" sz="half" idx="10"/>
          </p:nvPr>
        </p:nvSpPr>
        <p:spPr>
          <a:xfrm>
            <a:off x="367553" y="6356350"/>
            <a:ext cx="3639672" cy="365125"/>
          </a:xfrm>
        </p:spPr>
        <p:txBody>
          <a:bodyPr/>
          <a:lstStyle/>
          <a:p>
            <a:r>
              <a:rPr lang="en-US" b="1" dirty="0">
                <a:solidFill>
                  <a:schemeClr val="bg1"/>
                </a:solidFill>
              </a:rPr>
              <a:t>11/10/2023</a:t>
            </a:r>
          </a:p>
        </p:txBody>
      </p:sp>
      <p:sp>
        <p:nvSpPr>
          <p:cNvPr id="4" name="Footer Placeholder 3">
            <a:extLst>
              <a:ext uri="{FF2B5EF4-FFF2-40B4-BE49-F238E27FC236}">
                <a16:creationId xmlns:a16="http://schemas.microsoft.com/office/drawing/2014/main" id="{17B074A5-98EC-CE59-1931-B080C59DFBC3}"/>
              </a:ext>
            </a:extLst>
          </p:cNvPr>
          <p:cNvSpPr>
            <a:spLocks noGrp="1"/>
          </p:cNvSpPr>
          <p:nvPr>
            <p:ph type="ftr" sz="quarter" idx="11"/>
          </p:nvPr>
        </p:nvSpPr>
        <p:spPr>
          <a:xfrm>
            <a:off x="3332629" y="6356350"/>
            <a:ext cx="5459508" cy="365125"/>
          </a:xfrm>
        </p:spPr>
        <p:txBody>
          <a:bodyPr/>
          <a:lstStyle/>
          <a:p>
            <a:r>
              <a:rPr lang="en-US" b="1" dirty="0" err="1">
                <a:solidFill>
                  <a:schemeClr val="bg1"/>
                </a:solidFill>
              </a:rPr>
              <a:t>TechBash</a:t>
            </a:r>
            <a:r>
              <a:rPr lang="en-US" b="1" dirty="0">
                <a:solidFill>
                  <a:schemeClr val="bg1"/>
                </a:solidFill>
              </a:rPr>
              <a:t> 2023</a:t>
            </a:r>
          </a:p>
        </p:txBody>
      </p:sp>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3"/>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4"/>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5"/>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8D0D7DD0-71E5-5756-BB3B-946778339DEA}"/>
              </a:ext>
            </a:extLst>
          </p:cNvPr>
          <p:cNvSpPr>
            <a:spLocks noGrp="1"/>
          </p:cNvSpPr>
          <p:nvPr>
            <p:ph type="dt" sz="half" idx="10"/>
          </p:nvPr>
        </p:nvSpPr>
        <p:spPr>
          <a:xfrm>
            <a:off x="313764" y="6356350"/>
            <a:ext cx="3693459"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9915604B-F387-22F9-9E61-EB0295B45165}"/>
              </a:ext>
            </a:extLst>
          </p:cNvPr>
          <p:cNvSpPr>
            <a:spLocks noGrp="1"/>
          </p:cNvSpPr>
          <p:nvPr>
            <p:ph type="ftr" sz="quarter" idx="11"/>
          </p:nvPr>
        </p:nvSpPr>
        <p:spPr>
          <a:xfrm>
            <a:off x="3251946" y="6356350"/>
            <a:ext cx="5540189"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B5F58E7F-D0A1-6DF7-93FF-1630A9BAEE99}"/>
              </a:ext>
            </a:extLst>
          </p:cNvPr>
          <p:cNvSpPr>
            <a:spLocks noGrp="1"/>
          </p:cNvSpPr>
          <p:nvPr>
            <p:ph type="dt" sz="half" idx="10"/>
          </p:nvPr>
        </p:nvSpPr>
        <p:spPr>
          <a:xfrm>
            <a:off x="340658" y="6356350"/>
            <a:ext cx="3729317"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40DF8177-F530-F2FB-45E1-3D7E298ABE07}"/>
              </a:ext>
            </a:extLst>
          </p:cNvPr>
          <p:cNvSpPr>
            <a:spLocks noGrp="1"/>
          </p:cNvSpPr>
          <p:nvPr>
            <p:ph type="ftr" sz="quarter" idx="11"/>
          </p:nvPr>
        </p:nvSpPr>
        <p:spPr>
          <a:xfrm>
            <a:off x="3292288" y="6356350"/>
            <a:ext cx="5593976" cy="365125"/>
          </a:xfrm>
        </p:spPr>
        <p:txBody>
          <a:bodyPr/>
          <a:lstStyle/>
          <a:p>
            <a:r>
              <a:rPr lang="en-US" b="1" dirty="0" err="1">
                <a:solidFill>
                  <a:schemeClr val="bg1"/>
                </a:solidFill>
              </a:rPr>
              <a:t>TechBash</a:t>
            </a:r>
            <a:r>
              <a:rPr lang="en-US" b="1" dirty="0">
                <a:solidFill>
                  <a:schemeClr val="bg1"/>
                </a:solidFill>
              </a:rPr>
              <a:t> 2023</a:t>
            </a:r>
          </a:p>
        </p:txBody>
      </p:sp>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4B4B158-99E6-F6CB-3565-050DB0863637}"/>
              </a:ext>
            </a:extLst>
          </p:cNvPr>
          <p:cNvSpPr>
            <a:spLocks noGrp="1"/>
          </p:cNvSpPr>
          <p:nvPr>
            <p:ph type="dt" sz="half" idx="10"/>
          </p:nvPr>
        </p:nvSpPr>
        <p:spPr>
          <a:xfrm>
            <a:off x="295835" y="6356350"/>
            <a:ext cx="3729318" cy="365125"/>
          </a:xfrm>
        </p:spPr>
        <p:txBody>
          <a:bodyPr/>
          <a:lstStyle/>
          <a:p>
            <a:r>
              <a:rPr lang="en-US" b="1" dirty="0">
                <a:solidFill>
                  <a:schemeClr val="bg1"/>
                </a:solidFill>
              </a:rPr>
              <a:t>11/10/2023</a:t>
            </a:r>
          </a:p>
        </p:txBody>
      </p:sp>
      <p:sp>
        <p:nvSpPr>
          <p:cNvPr id="4" name="Footer Placeholder 3">
            <a:extLst>
              <a:ext uri="{FF2B5EF4-FFF2-40B4-BE49-F238E27FC236}">
                <a16:creationId xmlns:a16="http://schemas.microsoft.com/office/drawing/2014/main" id="{4B4643C4-F083-BD81-6E79-6A9BEF216799}"/>
              </a:ext>
            </a:extLst>
          </p:cNvPr>
          <p:cNvSpPr>
            <a:spLocks noGrp="1"/>
          </p:cNvSpPr>
          <p:nvPr>
            <p:ph type="ftr" sz="quarter" idx="11"/>
          </p:nvPr>
        </p:nvSpPr>
        <p:spPr>
          <a:xfrm>
            <a:off x="3225052" y="6356350"/>
            <a:ext cx="5593977" cy="365125"/>
          </a:xfrm>
        </p:spPr>
        <p:txBody>
          <a:bodyPr/>
          <a:lstStyle/>
          <a:p>
            <a:r>
              <a:rPr lang="en-US" b="1" dirty="0" err="1">
                <a:solidFill>
                  <a:schemeClr val="bg1"/>
                </a:solidFill>
              </a:rPr>
              <a:t>TechBash</a:t>
            </a:r>
            <a:r>
              <a:rPr lang="en-US" b="1" dirty="0">
                <a:solidFill>
                  <a:schemeClr val="bg1"/>
                </a:solidFill>
              </a:rPr>
              <a:t> 2023</a:t>
            </a:r>
          </a:p>
        </p:txBody>
      </p:sp>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a:t>
            </a:r>
            <a:r>
              <a:rPr lang="en-US" dirty="0" err="1"/>
              <a:t>DevTools</a:t>
            </a:r>
            <a:endParaRPr lang="en-US" dirty="0"/>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1A8B710C-63D1-DE68-74A2-3447E161D282}"/>
              </a:ext>
            </a:extLst>
          </p:cNvPr>
          <p:cNvSpPr>
            <a:spLocks noGrp="1"/>
          </p:cNvSpPr>
          <p:nvPr>
            <p:ph type="dt" sz="half" idx="10"/>
          </p:nvPr>
        </p:nvSpPr>
        <p:spPr>
          <a:xfrm>
            <a:off x="367552" y="6356350"/>
            <a:ext cx="3675529" cy="365125"/>
          </a:xfrm>
        </p:spPr>
        <p:txBody>
          <a:bodyPr/>
          <a:lstStyle/>
          <a:p>
            <a:r>
              <a:rPr lang="en-US" b="1">
                <a:solidFill>
                  <a:schemeClr val="bg1"/>
                </a:solidFill>
              </a:rPr>
              <a:t>11/10/2023</a:t>
            </a:r>
            <a:endParaRPr lang="en-US" b="1" dirty="0">
              <a:solidFill>
                <a:schemeClr val="bg1"/>
              </a:solidFill>
            </a:endParaRPr>
          </a:p>
        </p:txBody>
      </p:sp>
      <p:sp>
        <p:nvSpPr>
          <p:cNvPr id="4" name="Footer Placeholder 3">
            <a:extLst>
              <a:ext uri="{FF2B5EF4-FFF2-40B4-BE49-F238E27FC236}">
                <a16:creationId xmlns:a16="http://schemas.microsoft.com/office/drawing/2014/main" id="{1B241271-3A59-BCE1-237D-E2B236E091B2}"/>
              </a:ext>
            </a:extLst>
          </p:cNvPr>
          <p:cNvSpPr>
            <a:spLocks noGrp="1"/>
          </p:cNvSpPr>
          <p:nvPr>
            <p:ph type="ftr" sz="quarter" idx="11"/>
          </p:nvPr>
        </p:nvSpPr>
        <p:spPr>
          <a:xfrm>
            <a:off x="3332629" y="6356350"/>
            <a:ext cx="5513294" cy="365125"/>
          </a:xfrm>
        </p:spPr>
        <p:txBody>
          <a:bodyPr/>
          <a:lstStyle/>
          <a:p>
            <a:r>
              <a:rPr lang="en-US" b="1">
                <a:solidFill>
                  <a:schemeClr val="bg1"/>
                </a:solidFill>
              </a:rPr>
              <a:t>TechBash 2023</a:t>
            </a:r>
            <a:endParaRPr lang="en-US" b="1" dirty="0">
              <a:solidFill>
                <a:schemeClr val="bg1"/>
              </a:solidFill>
            </a:endParaRPr>
          </a:p>
        </p:txBody>
      </p:sp>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B4828DC4-0651-1FD5-67D1-B99584FF9B28}"/>
              </a:ext>
            </a:extLst>
          </p:cNvPr>
          <p:cNvSpPr>
            <a:spLocks noGrp="1"/>
          </p:cNvSpPr>
          <p:nvPr>
            <p:ph type="dt" sz="half" idx="10"/>
          </p:nvPr>
        </p:nvSpPr>
        <p:spPr>
          <a:xfrm>
            <a:off x="412376" y="6356350"/>
            <a:ext cx="3603812"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2FAEA0B3-F491-0923-50E2-19E78D26E36E}"/>
              </a:ext>
            </a:extLst>
          </p:cNvPr>
          <p:cNvSpPr>
            <a:spLocks noGrp="1"/>
          </p:cNvSpPr>
          <p:nvPr>
            <p:ph type="ftr" sz="quarter" idx="11"/>
          </p:nvPr>
        </p:nvSpPr>
        <p:spPr>
          <a:xfrm>
            <a:off x="3399864" y="6356350"/>
            <a:ext cx="5405718"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7454507-4482-987C-A8FE-5F2140D51825}"/>
              </a:ext>
            </a:extLst>
          </p:cNvPr>
          <p:cNvSpPr>
            <a:spLocks noGrp="1"/>
          </p:cNvSpPr>
          <p:nvPr>
            <p:ph type="dt" sz="half" idx="10"/>
          </p:nvPr>
        </p:nvSpPr>
        <p:spPr>
          <a:xfrm>
            <a:off x="313765" y="6356350"/>
            <a:ext cx="3810000"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11CD1376-F5E8-72F3-9DA4-830B9BE48A36}"/>
              </a:ext>
            </a:extLst>
          </p:cNvPr>
          <p:cNvSpPr>
            <a:spLocks noGrp="1"/>
          </p:cNvSpPr>
          <p:nvPr>
            <p:ph type="ftr" sz="quarter" idx="11"/>
          </p:nvPr>
        </p:nvSpPr>
        <p:spPr>
          <a:xfrm>
            <a:off x="3251948" y="6356350"/>
            <a:ext cx="5715000"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DD05548B-946B-7F3B-8F6B-E29E022244F7}"/>
              </a:ext>
            </a:extLst>
          </p:cNvPr>
          <p:cNvSpPr>
            <a:spLocks noGrp="1"/>
          </p:cNvSpPr>
          <p:nvPr>
            <p:ph type="dt" sz="half" idx="10"/>
          </p:nvPr>
        </p:nvSpPr>
        <p:spPr>
          <a:xfrm>
            <a:off x="376518" y="6356350"/>
            <a:ext cx="3603811"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F9B9069D-4342-C54C-73C8-7D1BFFC5A3A7}"/>
              </a:ext>
            </a:extLst>
          </p:cNvPr>
          <p:cNvSpPr>
            <a:spLocks noGrp="1"/>
          </p:cNvSpPr>
          <p:nvPr>
            <p:ph type="ftr" sz="quarter" idx="11"/>
          </p:nvPr>
        </p:nvSpPr>
        <p:spPr>
          <a:xfrm>
            <a:off x="3346076" y="6356350"/>
            <a:ext cx="5405717" cy="365125"/>
          </a:xfrm>
        </p:spPr>
        <p:txBody>
          <a:bodyPr/>
          <a:lstStyle/>
          <a:p>
            <a:r>
              <a:rPr lang="en-US" b="1">
                <a:solidFill>
                  <a:schemeClr val="bg1"/>
                </a:solidFill>
              </a:rPr>
              <a:t>TechBash 2023</a:t>
            </a:r>
            <a:endParaRPr lang="en-US" b="1" dirty="0">
              <a:solidFill>
                <a:schemeClr val="bg1"/>
              </a:solidFill>
            </a:endParaRPr>
          </a:p>
        </p:txBody>
      </p:sp>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4621FDCC-76EA-92E0-0B77-6DDA72DA0E71}"/>
              </a:ext>
            </a:extLst>
          </p:cNvPr>
          <p:cNvSpPr>
            <a:spLocks noGrp="1"/>
          </p:cNvSpPr>
          <p:nvPr>
            <p:ph type="dt" sz="half" idx="10"/>
          </p:nvPr>
        </p:nvSpPr>
        <p:spPr>
          <a:xfrm>
            <a:off x="322728" y="6356350"/>
            <a:ext cx="3720353"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29066A46-5D15-63CB-2CF1-89537C4808FF}"/>
              </a:ext>
            </a:extLst>
          </p:cNvPr>
          <p:cNvSpPr>
            <a:spLocks noGrp="1"/>
          </p:cNvSpPr>
          <p:nvPr>
            <p:ph type="ftr" sz="quarter" idx="11"/>
          </p:nvPr>
        </p:nvSpPr>
        <p:spPr>
          <a:xfrm>
            <a:off x="3265393" y="6356350"/>
            <a:ext cx="5580530"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0336"/>
            <a:ext cx="9896061" cy="1325563"/>
          </a:xfrm>
        </p:spPr>
        <p:txBody>
          <a:bodyPr/>
          <a:lstStyle/>
          <a:p>
            <a:r>
              <a:rPr lang="en-US" dirty="0"/>
              <a:t>Thank you </a:t>
            </a:r>
            <a:r>
              <a:rPr lang="en-US" dirty="0" err="1"/>
              <a:t>TechBash</a:t>
            </a:r>
            <a:r>
              <a:rPr lang="en-US" dirty="0"/>
              <a:t> 2023 Sponsors!</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p:txBody>
          <a:bodyPr/>
          <a:lstStyle/>
          <a:p>
            <a:fld id="{427A02C9-A0CD-4A0B-81BC-708D5026A1F8}" type="slidenum">
              <a:rPr lang="en-US" b="1" smtClean="0">
                <a:solidFill>
                  <a:schemeClr val="bg1"/>
                </a:solidFill>
              </a:rPr>
              <a:t>2</a:t>
            </a:fld>
            <a:endParaRPr lang="en-US" b="1" dirty="0">
              <a:solidFill>
                <a:schemeClr val="bg1"/>
              </a:solidFill>
            </a:endParaRPr>
          </a:p>
        </p:txBody>
      </p:sp>
      <p:pic>
        <p:nvPicPr>
          <p:cNvPr id="9" name="Picture 2" descr="TextControl logo">
            <a:extLst>
              <a:ext uri="{FF2B5EF4-FFF2-40B4-BE49-F238E27FC236}">
                <a16:creationId xmlns:a16="http://schemas.microsoft.com/office/drawing/2014/main" id="{C5D38F82-F550-3696-BF09-E7253E83F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269" y="1600417"/>
            <a:ext cx="3406393" cy="493927"/>
          </a:xfrm>
          <a:prstGeom prst="rect">
            <a:avLst/>
          </a:prstGeom>
          <a:solidFill>
            <a:schemeClr val="bg1"/>
          </a:solidFill>
          <a:effectLst>
            <a:outerShdw blurRad="50800" dist="63500" dir="2700000" algn="tl" rotWithShape="0">
              <a:prstClr val="black">
                <a:alpha val="40000"/>
              </a:prstClr>
            </a:outerShdw>
          </a:effectLst>
        </p:spPr>
      </p:pic>
      <p:pic>
        <p:nvPicPr>
          <p:cNvPr id="10" name="Picture 9" descr="InfernoRed Technology logo">
            <a:extLst>
              <a:ext uri="{FF2B5EF4-FFF2-40B4-BE49-F238E27FC236}">
                <a16:creationId xmlns:a16="http://schemas.microsoft.com/office/drawing/2014/main" id="{A89EB411-3DC2-41BA-D60C-E3E25268DADA}"/>
              </a:ext>
            </a:extLst>
          </p:cNvPr>
          <p:cNvPicPr>
            <a:picLocks noChangeAspect="1"/>
          </p:cNvPicPr>
          <p:nvPr/>
        </p:nvPicPr>
        <p:blipFill>
          <a:blip r:embed="rId3"/>
          <a:stretch>
            <a:fillRect/>
          </a:stretch>
        </p:blipFill>
        <p:spPr>
          <a:xfrm>
            <a:off x="4881952" y="1600417"/>
            <a:ext cx="3265647" cy="682678"/>
          </a:xfrm>
          <a:prstGeom prst="rect">
            <a:avLst/>
          </a:prstGeom>
          <a:effectLst>
            <a:outerShdw blurRad="50800" dist="63500" dir="2700000" algn="tl" rotWithShape="0">
              <a:prstClr val="black">
                <a:alpha val="40000"/>
              </a:prstClr>
            </a:outerShdw>
          </a:effectLst>
        </p:spPr>
      </p:pic>
      <p:pic>
        <p:nvPicPr>
          <p:cNvPr id="11" name="Picture 10" descr="Umbraco The Friendly CMS logo">
            <a:extLst>
              <a:ext uri="{FF2B5EF4-FFF2-40B4-BE49-F238E27FC236}">
                <a16:creationId xmlns:a16="http://schemas.microsoft.com/office/drawing/2014/main" id="{A547712C-1301-92F6-3750-EAD891F64694}"/>
              </a:ext>
            </a:extLst>
          </p:cNvPr>
          <p:cNvPicPr>
            <a:picLocks noChangeAspect="1"/>
          </p:cNvPicPr>
          <p:nvPr/>
        </p:nvPicPr>
        <p:blipFill>
          <a:blip r:embed="rId4"/>
          <a:stretch>
            <a:fillRect/>
          </a:stretch>
        </p:blipFill>
        <p:spPr>
          <a:xfrm>
            <a:off x="8481351" y="1591202"/>
            <a:ext cx="2331219" cy="749320"/>
          </a:xfrm>
          <a:prstGeom prst="rect">
            <a:avLst/>
          </a:prstGeom>
          <a:effectLst>
            <a:outerShdw blurRad="50800" dist="63500" dir="2700000" algn="tl" rotWithShape="0">
              <a:prstClr val="black">
                <a:alpha val="40000"/>
              </a:prstClr>
            </a:outerShdw>
          </a:effectLst>
        </p:spPr>
      </p:pic>
      <p:pic>
        <p:nvPicPr>
          <p:cNvPr id="12" name="Picture 11" descr="Progress logo">
            <a:extLst>
              <a:ext uri="{FF2B5EF4-FFF2-40B4-BE49-F238E27FC236}">
                <a16:creationId xmlns:a16="http://schemas.microsoft.com/office/drawing/2014/main" id="{DFF6F0B3-B1C3-2163-DEA4-479C1BB166C3}"/>
              </a:ext>
            </a:extLst>
          </p:cNvPr>
          <p:cNvPicPr>
            <a:picLocks noChangeAspect="1"/>
          </p:cNvPicPr>
          <p:nvPr/>
        </p:nvPicPr>
        <p:blipFill>
          <a:blip r:embed="rId5"/>
          <a:stretch>
            <a:fillRect/>
          </a:stretch>
        </p:blipFill>
        <p:spPr>
          <a:xfrm>
            <a:off x="1026667" y="2587549"/>
            <a:ext cx="3379596" cy="803806"/>
          </a:xfrm>
          <a:prstGeom prst="rect">
            <a:avLst/>
          </a:prstGeom>
          <a:effectLst>
            <a:outerShdw blurRad="50800" dist="63500" dir="2700000" algn="tl" rotWithShape="0">
              <a:prstClr val="black">
                <a:alpha val="40000"/>
              </a:prstClr>
            </a:outerShdw>
          </a:effectLst>
        </p:spPr>
      </p:pic>
      <p:pic>
        <p:nvPicPr>
          <p:cNvPr id="13" name="Picture 6" descr="Clear Measure Make your software new again logo">
            <a:extLst>
              <a:ext uri="{FF2B5EF4-FFF2-40B4-BE49-F238E27FC236}">
                <a16:creationId xmlns:a16="http://schemas.microsoft.com/office/drawing/2014/main" id="{17FDF82F-15DF-FC6C-02BD-750F09FF1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284" y="2587549"/>
            <a:ext cx="3498982" cy="85273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3" descr="Uno Platform logo">
            <a:extLst>
              <a:ext uri="{FF2B5EF4-FFF2-40B4-BE49-F238E27FC236}">
                <a16:creationId xmlns:a16="http://schemas.microsoft.com/office/drawing/2014/main" id="{AF7BED71-8F6B-D6FE-6139-16D0CF1319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1351" y="2652960"/>
            <a:ext cx="2331219" cy="794152"/>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12" descr="Auth0 by Okta logo">
            <a:extLst>
              <a:ext uri="{FF2B5EF4-FFF2-40B4-BE49-F238E27FC236}">
                <a16:creationId xmlns:a16="http://schemas.microsoft.com/office/drawing/2014/main" id="{99BD123E-F8DC-62E0-9F09-30C5949BD8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269" y="3777996"/>
            <a:ext cx="2311122" cy="1047986"/>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15" descr="CodeSmith Tools logo">
            <a:extLst>
              <a:ext uri="{FF2B5EF4-FFF2-40B4-BE49-F238E27FC236}">
                <a16:creationId xmlns:a16="http://schemas.microsoft.com/office/drawing/2014/main" id="{55EB4AAC-8FAB-A1C0-919D-C31EA3F17BC4}"/>
              </a:ext>
            </a:extLst>
          </p:cNvPr>
          <p:cNvPicPr>
            <a:picLocks noChangeAspect="1"/>
          </p:cNvPicPr>
          <p:nvPr/>
        </p:nvPicPr>
        <p:blipFill>
          <a:blip r:embed="rId9"/>
          <a:stretch>
            <a:fillRect/>
          </a:stretch>
        </p:blipFill>
        <p:spPr>
          <a:xfrm>
            <a:off x="1026667" y="4975332"/>
            <a:ext cx="2545301" cy="609653"/>
          </a:xfrm>
          <a:prstGeom prst="rect">
            <a:avLst/>
          </a:prstGeom>
          <a:effectLst>
            <a:outerShdw blurRad="50800" dist="63500" dir="2700000" algn="tl" rotWithShape="0">
              <a:prstClr val="black">
                <a:alpha val="40000"/>
              </a:prstClr>
            </a:outerShdw>
          </a:effectLst>
        </p:spPr>
      </p:pic>
      <p:pic>
        <p:nvPicPr>
          <p:cNvPr id="17" name="Picture 16" descr="DevIT logo">
            <a:extLst>
              <a:ext uri="{FF2B5EF4-FFF2-40B4-BE49-F238E27FC236}">
                <a16:creationId xmlns:a16="http://schemas.microsoft.com/office/drawing/2014/main" id="{4880C949-7D3E-95B4-3EBC-9AA29BE9D61B}"/>
              </a:ext>
            </a:extLst>
          </p:cNvPr>
          <p:cNvPicPr>
            <a:picLocks noChangeAspect="1"/>
          </p:cNvPicPr>
          <p:nvPr/>
        </p:nvPicPr>
        <p:blipFill>
          <a:blip r:embed="rId10"/>
          <a:stretch>
            <a:fillRect/>
          </a:stretch>
        </p:blipFill>
        <p:spPr>
          <a:xfrm>
            <a:off x="3788387" y="5028677"/>
            <a:ext cx="2187130" cy="556308"/>
          </a:xfrm>
          <a:prstGeom prst="rect">
            <a:avLst/>
          </a:prstGeom>
          <a:effectLst>
            <a:outerShdw blurRad="50800" dist="63500" dir="2700000" algn="tl" rotWithShape="0">
              <a:prstClr val="black">
                <a:alpha val="40000"/>
              </a:prstClr>
            </a:outerShdw>
          </a:effectLst>
        </p:spPr>
      </p:pic>
      <p:pic>
        <p:nvPicPr>
          <p:cNvPr id="18" name="Picture 17" descr="Code Staffing Logo">
            <a:extLst>
              <a:ext uri="{FF2B5EF4-FFF2-40B4-BE49-F238E27FC236}">
                <a16:creationId xmlns:a16="http://schemas.microsoft.com/office/drawing/2014/main" id="{DA950C81-8F85-F5C3-04B0-AA0D80F96159}"/>
              </a:ext>
            </a:extLst>
          </p:cNvPr>
          <p:cNvPicPr>
            <a:picLocks noChangeAspect="1"/>
          </p:cNvPicPr>
          <p:nvPr/>
        </p:nvPicPr>
        <p:blipFill>
          <a:blip r:embed="rId11"/>
          <a:stretch>
            <a:fillRect/>
          </a:stretch>
        </p:blipFill>
        <p:spPr>
          <a:xfrm>
            <a:off x="6191936" y="5028677"/>
            <a:ext cx="2105042" cy="556308"/>
          </a:xfrm>
          <a:prstGeom prst="rect">
            <a:avLst/>
          </a:prstGeom>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144175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EDE2E463-FE54-9E2A-45B8-FD73699D820E}"/>
              </a:ext>
            </a:extLst>
          </p:cNvPr>
          <p:cNvSpPr>
            <a:spLocks noGrp="1"/>
          </p:cNvSpPr>
          <p:nvPr>
            <p:ph type="dt" sz="half" idx="10"/>
          </p:nvPr>
        </p:nvSpPr>
        <p:spPr>
          <a:xfrm>
            <a:off x="358588" y="6356350"/>
            <a:ext cx="3720353" cy="365125"/>
          </a:xfrm>
        </p:spPr>
        <p:txBody>
          <a:bodyPr/>
          <a:lstStyle/>
          <a:p>
            <a:r>
              <a:rPr lang="en-US" b="1">
                <a:solidFill>
                  <a:schemeClr val="bg1"/>
                </a:solidFill>
              </a:rPr>
              <a:t>11/10/2023</a:t>
            </a:r>
            <a:endParaRPr lang="en-US" b="1" dirty="0">
              <a:solidFill>
                <a:schemeClr val="bg1"/>
              </a:solidFill>
            </a:endParaRPr>
          </a:p>
        </p:txBody>
      </p:sp>
      <p:sp>
        <p:nvSpPr>
          <p:cNvPr id="4" name="Footer Placeholder 3">
            <a:extLst>
              <a:ext uri="{FF2B5EF4-FFF2-40B4-BE49-F238E27FC236}">
                <a16:creationId xmlns:a16="http://schemas.microsoft.com/office/drawing/2014/main" id="{2EB4D493-5635-0F50-18B7-F84656A227C6}"/>
              </a:ext>
            </a:extLst>
          </p:cNvPr>
          <p:cNvSpPr>
            <a:spLocks noGrp="1"/>
          </p:cNvSpPr>
          <p:nvPr>
            <p:ph type="ftr" sz="quarter" idx="11"/>
          </p:nvPr>
        </p:nvSpPr>
        <p:spPr>
          <a:xfrm>
            <a:off x="3319182" y="6356350"/>
            <a:ext cx="5580530" cy="365125"/>
          </a:xfrm>
        </p:spPr>
        <p:txBody>
          <a:bodyPr/>
          <a:lstStyle/>
          <a:p>
            <a:r>
              <a:rPr lang="en-US" b="1">
                <a:solidFill>
                  <a:schemeClr val="bg1"/>
                </a:solidFill>
              </a:rPr>
              <a:t>TechBash 2023</a:t>
            </a:r>
            <a:endParaRPr lang="en-US" b="1" dirty="0">
              <a:solidFill>
                <a:schemeClr val="bg1"/>
              </a:solidFill>
            </a:endParaRPr>
          </a:p>
        </p:txBody>
      </p:sp>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8967E9F-E8AF-7E7F-6DD1-DE7D295C7303}"/>
              </a:ext>
            </a:extLst>
          </p:cNvPr>
          <p:cNvSpPr>
            <a:spLocks noGrp="1"/>
          </p:cNvSpPr>
          <p:nvPr>
            <p:ph type="dt" sz="half" idx="10"/>
          </p:nvPr>
        </p:nvSpPr>
        <p:spPr>
          <a:xfrm>
            <a:off x="358588" y="6356350"/>
            <a:ext cx="3666565" cy="365125"/>
          </a:xfrm>
        </p:spPr>
        <p:txBody>
          <a:bodyPr/>
          <a:lstStyle/>
          <a:p>
            <a:r>
              <a:rPr lang="en-US" b="1" dirty="0">
                <a:solidFill>
                  <a:schemeClr val="bg1"/>
                </a:solidFill>
              </a:rPr>
              <a:t>11/10/2023</a:t>
            </a:r>
          </a:p>
        </p:txBody>
      </p:sp>
      <p:sp>
        <p:nvSpPr>
          <p:cNvPr id="4" name="Footer Placeholder 3">
            <a:extLst>
              <a:ext uri="{FF2B5EF4-FFF2-40B4-BE49-F238E27FC236}">
                <a16:creationId xmlns:a16="http://schemas.microsoft.com/office/drawing/2014/main" id="{3BB9EE91-92A2-0AAA-C2E0-62ABD16B4AEE}"/>
              </a:ext>
            </a:extLst>
          </p:cNvPr>
          <p:cNvSpPr>
            <a:spLocks noGrp="1"/>
          </p:cNvSpPr>
          <p:nvPr>
            <p:ph type="ftr" sz="quarter" idx="11"/>
          </p:nvPr>
        </p:nvSpPr>
        <p:spPr>
          <a:xfrm>
            <a:off x="3319182" y="6356350"/>
            <a:ext cx="5499848" cy="365125"/>
          </a:xfrm>
        </p:spPr>
        <p:txBody>
          <a:bodyPr/>
          <a:lstStyle/>
          <a:p>
            <a:r>
              <a:rPr lang="en-US" b="1" dirty="0" err="1">
                <a:solidFill>
                  <a:schemeClr val="bg1"/>
                </a:solidFill>
              </a:rPr>
              <a:t>TechBash</a:t>
            </a:r>
            <a:r>
              <a:rPr lang="en-US" b="1" dirty="0">
                <a:solidFill>
                  <a:schemeClr val="bg1"/>
                </a:solidFill>
              </a:rPr>
              <a:t> 2023</a:t>
            </a:r>
          </a:p>
        </p:txBody>
      </p:sp>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4" name="Date Placeholder 3">
            <a:extLst>
              <a:ext uri="{FF2B5EF4-FFF2-40B4-BE49-F238E27FC236}">
                <a16:creationId xmlns:a16="http://schemas.microsoft.com/office/drawing/2014/main" id="{9B5C8507-8C99-F8F3-995E-2B1F90F96B81}"/>
              </a:ext>
            </a:extLst>
          </p:cNvPr>
          <p:cNvSpPr>
            <a:spLocks noGrp="1"/>
          </p:cNvSpPr>
          <p:nvPr>
            <p:ph type="dt" sz="half" idx="10"/>
          </p:nvPr>
        </p:nvSpPr>
        <p:spPr>
          <a:xfrm>
            <a:off x="430306" y="6356350"/>
            <a:ext cx="3576918"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BA811704-11F3-FEB4-3635-EAD8186D798D}"/>
              </a:ext>
            </a:extLst>
          </p:cNvPr>
          <p:cNvSpPr>
            <a:spLocks noGrp="1"/>
          </p:cNvSpPr>
          <p:nvPr>
            <p:ph type="ftr" sz="quarter" idx="11"/>
          </p:nvPr>
        </p:nvSpPr>
        <p:spPr>
          <a:xfrm>
            <a:off x="3426758" y="6356350"/>
            <a:ext cx="5365377"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165100" dir="2700000" algn="ctr" rotWithShape="0">
              <a:srgbClr val="000000">
                <a:alpha val="43137"/>
              </a:srgb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94A2283-3CFB-033A-D163-EB3690E4BBA2}"/>
              </a:ext>
            </a:extLst>
          </p:cNvPr>
          <p:cNvSpPr>
            <a:spLocks noGrp="1"/>
          </p:cNvSpPr>
          <p:nvPr>
            <p:ph type="dt" sz="half" idx="10"/>
          </p:nvPr>
        </p:nvSpPr>
        <p:spPr>
          <a:xfrm>
            <a:off x="295835" y="6356350"/>
            <a:ext cx="3679564" cy="365125"/>
          </a:xfrm>
        </p:spPr>
        <p:txBody>
          <a:bodyPr/>
          <a:lstStyle/>
          <a:p>
            <a:r>
              <a:rPr lang="en-US" b="1" dirty="0">
                <a:solidFill>
                  <a:schemeClr val="bg1"/>
                </a:solidFill>
              </a:rPr>
              <a:t>11/10/2023</a:t>
            </a:r>
          </a:p>
        </p:txBody>
      </p:sp>
      <p:sp>
        <p:nvSpPr>
          <p:cNvPr id="6" name="Footer Placeholder 5">
            <a:extLst>
              <a:ext uri="{FF2B5EF4-FFF2-40B4-BE49-F238E27FC236}">
                <a16:creationId xmlns:a16="http://schemas.microsoft.com/office/drawing/2014/main" id="{2FAF8403-A973-3629-8BD3-1BEE7218BD1A}"/>
              </a:ext>
            </a:extLst>
          </p:cNvPr>
          <p:cNvSpPr>
            <a:spLocks noGrp="1"/>
          </p:cNvSpPr>
          <p:nvPr>
            <p:ph type="ftr" sz="quarter" idx="11"/>
          </p:nvPr>
        </p:nvSpPr>
        <p:spPr>
          <a:xfrm>
            <a:off x="3225053" y="6356350"/>
            <a:ext cx="5519346" cy="365125"/>
          </a:xfrm>
        </p:spPr>
        <p:txBody>
          <a:bodyPr/>
          <a:lstStyle/>
          <a:p>
            <a:r>
              <a:rPr lang="en-US" b="1" dirty="0" err="1">
                <a:solidFill>
                  <a:schemeClr val="bg1"/>
                </a:solidFill>
              </a:rPr>
              <a:t>TechBash</a:t>
            </a:r>
            <a:r>
              <a:rPr lang="en-US" b="1" dirty="0">
                <a:solidFill>
                  <a:schemeClr val="bg1"/>
                </a:solidFill>
              </a:rPr>
              <a:t> 2023</a:t>
            </a:r>
          </a:p>
        </p:txBody>
      </p:sp>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23</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a:xfrm>
            <a:off x="385482" y="6356350"/>
            <a:ext cx="3666565"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a:xfrm>
            <a:off x="3359523" y="6356350"/>
            <a:ext cx="5499848" cy="365125"/>
          </a:xfrm>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5"/>
            <a:ext cx="10515600" cy="3118908"/>
          </a:xfrm>
          <a:effectLst>
            <a:outerShdw blurRad="50800" dist="165100" dir="2700000" algn="ctr" rotWithShape="0">
              <a:srgbClr val="000000">
                <a:alpha val="43137"/>
              </a:srgbClr>
            </a:outerShdw>
          </a:effectLst>
        </p:spPr>
        <p:txBody>
          <a:bodyPr/>
          <a:lstStyle/>
          <a:p>
            <a:r>
              <a:rPr lang="en-US" dirty="0"/>
              <a:t>What is Accessibility?</a:t>
            </a:r>
          </a:p>
          <a:p>
            <a:r>
              <a:rPr lang="en-US" dirty="0"/>
              <a:t>Why?</a:t>
            </a:r>
          </a:p>
          <a:p>
            <a:r>
              <a:rPr lang="en-US" dirty="0"/>
              <a:t>How to decide what is Accessible</a:t>
            </a:r>
          </a:p>
          <a:p>
            <a:r>
              <a:rPr lang="en-US" dirty="0"/>
              <a:t>Building A11y Test Plans</a:t>
            </a:r>
          </a:p>
          <a:p>
            <a:r>
              <a:rPr lang="en-US" dirty="0"/>
              <a:t>Tools &amp; Resources</a:t>
            </a:r>
          </a:p>
        </p:txBody>
      </p:sp>
      <p:sp>
        <p:nvSpPr>
          <p:cNvPr id="4" name="Date Placeholder 3">
            <a:extLst>
              <a:ext uri="{FF2B5EF4-FFF2-40B4-BE49-F238E27FC236}">
                <a16:creationId xmlns:a16="http://schemas.microsoft.com/office/drawing/2014/main" id="{DB3F26DD-8951-D230-0FE3-B8BF66C8113F}"/>
              </a:ext>
            </a:extLst>
          </p:cNvPr>
          <p:cNvSpPr>
            <a:spLocks noGrp="1"/>
          </p:cNvSpPr>
          <p:nvPr>
            <p:ph type="dt" sz="half" idx="10"/>
          </p:nvPr>
        </p:nvSpPr>
        <p:spPr>
          <a:xfrm>
            <a:off x="358588" y="6356350"/>
            <a:ext cx="3711388"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81999CED-01A4-1115-21C1-CFF24AA5AEA4}"/>
              </a:ext>
            </a:extLst>
          </p:cNvPr>
          <p:cNvSpPr>
            <a:spLocks noGrp="1"/>
          </p:cNvSpPr>
          <p:nvPr>
            <p:ph type="ftr" sz="quarter" idx="11"/>
          </p:nvPr>
        </p:nvSpPr>
        <p:spPr>
          <a:xfrm>
            <a:off x="3319182" y="6356350"/>
            <a:ext cx="5567082" cy="365125"/>
          </a:xfrm>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3F6D529E-D8E6-5FA8-BD85-14312F58C035}"/>
              </a:ext>
            </a:extLst>
          </p:cNvPr>
          <p:cNvSpPr>
            <a:spLocks noGrp="1"/>
          </p:cNvSpPr>
          <p:nvPr>
            <p:ph type="dt" sz="half" idx="10"/>
          </p:nvPr>
        </p:nvSpPr>
        <p:spPr>
          <a:xfrm>
            <a:off x="376518" y="6356350"/>
            <a:ext cx="3729317"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AF4593C0-78E5-0D84-137C-2BC5639F0C9B}"/>
              </a:ext>
            </a:extLst>
          </p:cNvPr>
          <p:cNvSpPr>
            <a:spLocks noGrp="1"/>
          </p:cNvSpPr>
          <p:nvPr>
            <p:ph type="ftr" sz="quarter" idx="11"/>
          </p:nvPr>
        </p:nvSpPr>
        <p:spPr>
          <a:xfrm>
            <a:off x="3346077" y="6356350"/>
            <a:ext cx="5593976"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5E5765A-8578-3377-F5AF-A8FF42083669}"/>
              </a:ext>
            </a:extLst>
          </p:cNvPr>
          <p:cNvSpPr>
            <a:spLocks noGrp="1"/>
          </p:cNvSpPr>
          <p:nvPr>
            <p:ph type="dt" sz="half" idx="10"/>
          </p:nvPr>
        </p:nvSpPr>
        <p:spPr>
          <a:xfrm>
            <a:off x="412376" y="6356350"/>
            <a:ext cx="3666565"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DF344760-C8E5-8E55-E4C4-78944B3BBFBA}"/>
              </a:ext>
            </a:extLst>
          </p:cNvPr>
          <p:cNvSpPr>
            <a:spLocks noGrp="1"/>
          </p:cNvSpPr>
          <p:nvPr>
            <p:ph type="ftr" sz="quarter" idx="11"/>
          </p:nvPr>
        </p:nvSpPr>
        <p:spPr>
          <a:xfrm>
            <a:off x="3399864" y="6356350"/>
            <a:ext cx="5499848"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825625"/>
            <a:ext cx="7542007" cy="4351338"/>
          </a:xfrm>
          <a:effectLst>
            <a:outerShdw blurRad="50800" dist="165100" dir="2700000" algn="ctr" rotWithShape="0">
              <a:srgbClr val="000000">
                <a:alpha val="43137"/>
              </a:srgbClr>
            </a:outerShdw>
          </a:effectLst>
        </p:spPr>
        <p:txBody>
          <a:bodyPr>
            <a:noAutofit/>
          </a:bodyPr>
          <a:lstStyle/>
          <a:p>
            <a:r>
              <a:rPr lang="en-US" sz="2000" b="1" dirty="0"/>
              <a:t>Guidelines</a:t>
            </a:r>
          </a:p>
          <a:p>
            <a:pPr lvl="1"/>
            <a:r>
              <a:rPr lang="en-US" sz="2000" dirty="0"/>
              <a:t>Web Content Accessibility Guidelines (WCAG)</a:t>
            </a:r>
          </a:p>
          <a:p>
            <a:r>
              <a:rPr lang="en-US" sz="2000" b="1" dirty="0"/>
              <a:t>Regulations</a:t>
            </a:r>
          </a:p>
          <a:p>
            <a:pPr lvl="1"/>
            <a:r>
              <a:rPr lang="en-US" sz="2000" dirty="0"/>
              <a:t>Americans with Disabilities Act (ADA)</a:t>
            </a:r>
          </a:p>
          <a:p>
            <a:pPr lvl="1"/>
            <a:r>
              <a:rPr lang="en-US" sz="2000" dirty="0"/>
              <a:t>Section 508 of the Rehabilitation Act of 1973 (USA)</a:t>
            </a:r>
          </a:p>
          <a:p>
            <a:pPr lvl="1"/>
            <a:r>
              <a:rPr lang="en-US" sz="2000" dirty="0"/>
              <a:t>Section 255 of the Communications Act (USA)</a:t>
            </a:r>
          </a:p>
          <a:p>
            <a:pPr lvl="1"/>
            <a:r>
              <a:rPr lang="en-US" sz="2000" dirty="0"/>
              <a:t>Learn more at:</a:t>
            </a:r>
          </a:p>
          <a:p>
            <a:pPr lvl="2"/>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dirty="0">
              <a:solidFill>
                <a:schemeClr val="accent3">
                  <a:lumMod val="20000"/>
                  <a:lumOff val="80000"/>
                </a:schemeClr>
              </a:solidFill>
            </a:endParaRPr>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249489" y="2293945"/>
            <a:ext cx="3942511" cy="3414697"/>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4" name="Date Placeholder 3">
            <a:extLst>
              <a:ext uri="{FF2B5EF4-FFF2-40B4-BE49-F238E27FC236}">
                <a16:creationId xmlns:a16="http://schemas.microsoft.com/office/drawing/2014/main" id="{5BABC47F-A30C-26DE-6132-19B0F68E30BE}"/>
              </a:ext>
            </a:extLst>
          </p:cNvPr>
          <p:cNvSpPr>
            <a:spLocks noGrp="1"/>
          </p:cNvSpPr>
          <p:nvPr>
            <p:ph type="dt" sz="half" idx="10"/>
          </p:nvPr>
        </p:nvSpPr>
        <p:spPr>
          <a:xfrm>
            <a:off x="376518" y="6356350"/>
            <a:ext cx="3648635"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F0A45F28-1407-2EB5-8236-7B1EDB7268EC}"/>
              </a:ext>
            </a:extLst>
          </p:cNvPr>
          <p:cNvSpPr>
            <a:spLocks noGrp="1"/>
          </p:cNvSpPr>
          <p:nvPr>
            <p:ph type="ftr" sz="quarter" idx="11"/>
          </p:nvPr>
        </p:nvSpPr>
        <p:spPr>
          <a:xfrm>
            <a:off x="3346076" y="6356350"/>
            <a:ext cx="5472953"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a:t>Importance of User Feedback</a:t>
            </a:r>
            <a:endParaRPr lang="en-US" dirty="0"/>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3" name="Date Placeholder 2">
            <a:extLst>
              <a:ext uri="{FF2B5EF4-FFF2-40B4-BE49-F238E27FC236}">
                <a16:creationId xmlns:a16="http://schemas.microsoft.com/office/drawing/2014/main" id="{A40856E5-CF32-178D-B1A4-C13E190CD658}"/>
              </a:ext>
            </a:extLst>
          </p:cNvPr>
          <p:cNvSpPr>
            <a:spLocks noGrp="1"/>
          </p:cNvSpPr>
          <p:nvPr>
            <p:ph type="dt" sz="half" idx="10"/>
          </p:nvPr>
        </p:nvSpPr>
        <p:spPr>
          <a:xfrm>
            <a:off x="394447" y="6356350"/>
            <a:ext cx="3684494" cy="365125"/>
          </a:xfrm>
        </p:spPr>
        <p:txBody>
          <a:bodyPr/>
          <a:lstStyle/>
          <a:p>
            <a:r>
              <a:rPr lang="en-US" b="1" dirty="0">
                <a:solidFill>
                  <a:schemeClr val="bg1"/>
                </a:solidFill>
              </a:rPr>
              <a:t>11/10/2023</a:t>
            </a:r>
          </a:p>
        </p:txBody>
      </p:sp>
      <p:sp>
        <p:nvSpPr>
          <p:cNvPr id="4" name="Footer Placeholder 3">
            <a:extLst>
              <a:ext uri="{FF2B5EF4-FFF2-40B4-BE49-F238E27FC236}">
                <a16:creationId xmlns:a16="http://schemas.microsoft.com/office/drawing/2014/main" id="{9045C2CF-D0EF-D0FF-E08C-C67A1E388FE1}"/>
              </a:ext>
            </a:extLst>
          </p:cNvPr>
          <p:cNvSpPr>
            <a:spLocks noGrp="1"/>
          </p:cNvSpPr>
          <p:nvPr>
            <p:ph type="ftr" sz="quarter" idx="11"/>
          </p:nvPr>
        </p:nvSpPr>
        <p:spPr>
          <a:xfrm>
            <a:off x="3372970" y="6356350"/>
            <a:ext cx="5526741" cy="365125"/>
          </a:xfrm>
        </p:spPr>
        <p:txBody>
          <a:bodyPr/>
          <a:lstStyle/>
          <a:p>
            <a:r>
              <a:rPr lang="en-US" b="1">
                <a:solidFill>
                  <a:schemeClr val="bg1"/>
                </a:solidFill>
              </a:rPr>
              <a:t>TechBash 2023</a:t>
            </a:r>
            <a:endParaRPr lang="en-US" b="1" dirty="0">
              <a:solidFill>
                <a:schemeClr val="bg1"/>
              </a:solidFill>
            </a:endParaRPr>
          </a:p>
        </p:txBody>
      </p:sp>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Building A11y Test Plans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825625"/>
            <a:ext cx="7800191" cy="4333128"/>
          </a:xfrm>
          <a:effectLst>
            <a:outerShdw blurRad="50800" dist="165100" dir="2700000" algn="ctr" rotWithShape="0">
              <a:srgbClr val="000000">
                <a:alpha val="43137"/>
              </a:srgbClr>
            </a:outerShdw>
          </a:effectLst>
        </p:spPr>
        <p:txBody>
          <a:bodyPr>
            <a:normAutofit lnSpcReduction="10000"/>
          </a:bodyPr>
          <a:lstStyle/>
          <a:p>
            <a:r>
              <a:rPr lang="en-US" sz="1800" dirty="0"/>
              <a:t>Shift left</a:t>
            </a:r>
          </a:p>
          <a:p>
            <a:r>
              <a:rPr lang="en-US" sz="1800" dirty="0"/>
              <a:t>WCAG foundation</a:t>
            </a:r>
          </a:p>
          <a:p>
            <a:r>
              <a:rPr lang="en-US" sz="1800" dirty="0"/>
              <a:t>Manual and Automated</a:t>
            </a:r>
          </a:p>
          <a:p>
            <a:r>
              <a:rPr lang="en-US" sz="1800" dirty="0"/>
              <a:t>Nothing without us</a:t>
            </a:r>
          </a:p>
          <a:p>
            <a:r>
              <a:rPr lang="en-US" sz="1800" dirty="0"/>
              <a:t>Screen reader and Keyboard accessible</a:t>
            </a:r>
          </a:p>
          <a:p>
            <a:r>
              <a:rPr lang="en-US" sz="1800" dirty="0"/>
              <a:t>Customize test methods for different environments:</a:t>
            </a:r>
          </a:p>
          <a:p>
            <a:pPr lvl="1"/>
            <a:r>
              <a:rPr lang="en-US" sz="1800" dirty="0"/>
              <a:t>Desktop, Mobile, Mobile Web, Native App</a:t>
            </a:r>
          </a:p>
          <a:p>
            <a:pPr lvl="1"/>
            <a:r>
              <a:rPr lang="en-US" sz="1800" dirty="0"/>
              <a:t>Chrome, Firefox, Edge, or other browsers</a:t>
            </a:r>
          </a:p>
          <a:p>
            <a:r>
              <a:rPr lang="en-US" sz="1800" dirty="0"/>
              <a:t>Example Test Methods/Plans:</a:t>
            </a:r>
          </a:p>
          <a:p>
            <a:pPr lvl="1"/>
            <a:r>
              <a:rPr lang="en-US" sz="18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VGAR</a:t>
            </a:r>
            <a:r>
              <a:rPr lang="en-US" sz="1800" dirty="0"/>
              <a:t> – Visa Global Accessibility Requirements</a:t>
            </a:r>
          </a:p>
          <a:p>
            <a:pPr lvl="1"/>
            <a:r>
              <a:rPr lang="en-US" sz="1800" b="1"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Section 508 ICT Testing Baseline for Web</a:t>
            </a:r>
            <a:r>
              <a:rPr lang="en-US" sz="1800" b="1" dirty="0"/>
              <a:t> </a:t>
            </a:r>
            <a:r>
              <a:rPr lang="en-US" sz="1800" dirty="0"/>
              <a:t>- This Baseline identifies the minimum requirements of any test process used to determine conformance of web content with the Revised Section 508 of the Rehabilitation Act of 1973, as amended (29 U.S.C. 794d)</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688</TotalTime>
  <Words>1644</Words>
  <Application>Microsoft Office PowerPoint</Application>
  <PresentationFormat>Widescreen</PresentationFormat>
  <Paragraphs>231</Paragraphs>
  <Slides>23</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Franklin Gothic Book</vt:lpstr>
      <vt:lpstr>Franklin Gothic Demi</vt:lpstr>
      <vt:lpstr>Inter</vt:lpstr>
      <vt:lpstr>itc-giovanni</vt:lpstr>
      <vt:lpstr>Open Sans</vt:lpstr>
      <vt:lpstr>Wingdings</vt:lpstr>
      <vt:lpstr>Office Theme</vt:lpstr>
      <vt:lpstr>Accessibility Testing 101</vt:lpstr>
      <vt:lpstr>Thank you TechBash 2023 Sponsors!</vt:lpstr>
      <vt:lpstr>Disclaimer</vt:lpstr>
      <vt:lpstr>Overview</vt:lpstr>
      <vt:lpstr>What is Accessibility?</vt:lpstr>
      <vt:lpstr>Why?</vt:lpstr>
      <vt:lpstr>How to decide what is accessible</vt:lpstr>
      <vt:lpstr>Importance of User Feedback</vt:lpstr>
      <vt:lpstr>Building A11y Test Plans</vt:lpstr>
      <vt:lpstr>Tools &amp; Resources</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38</cp:revision>
  <dcterms:created xsi:type="dcterms:W3CDTF">2023-11-07T06:42:14Z</dcterms:created>
  <dcterms:modified xsi:type="dcterms:W3CDTF">2023-11-10T18:05:36Z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